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42"/>
  </p:notesMasterIdLst>
  <p:sldIdLst>
    <p:sldId id="256" r:id="rId4"/>
    <p:sldId id="257" r:id="rId5"/>
    <p:sldId id="258" r:id="rId6"/>
    <p:sldId id="290" r:id="rId7"/>
    <p:sldId id="289" r:id="rId8"/>
    <p:sldId id="260" r:id="rId9"/>
    <p:sldId id="271" r:id="rId10"/>
    <p:sldId id="261" r:id="rId11"/>
    <p:sldId id="266" r:id="rId12"/>
    <p:sldId id="263" r:id="rId13"/>
    <p:sldId id="264" r:id="rId14"/>
    <p:sldId id="262" r:id="rId15"/>
    <p:sldId id="267" r:id="rId16"/>
    <p:sldId id="265" r:id="rId17"/>
    <p:sldId id="268" r:id="rId18"/>
    <p:sldId id="259" r:id="rId19"/>
    <p:sldId id="294" r:id="rId20"/>
    <p:sldId id="279" r:id="rId21"/>
    <p:sldId id="278" r:id="rId22"/>
    <p:sldId id="277" r:id="rId23"/>
    <p:sldId id="270" r:id="rId24"/>
    <p:sldId id="272" r:id="rId25"/>
    <p:sldId id="285" r:id="rId26"/>
    <p:sldId id="273" r:id="rId27"/>
    <p:sldId id="274" r:id="rId28"/>
    <p:sldId id="275" r:id="rId29"/>
    <p:sldId id="280" r:id="rId30"/>
    <p:sldId id="292" r:id="rId31"/>
    <p:sldId id="293" r:id="rId32"/>
    <p:sldId id="276" r:id="rId33"/>
    <p:sldId id="281" r:id="rId34"/>
    <p:sldId id="282" r:id="rId35"/>
    <p:sldId id="283" r:id="rId36"/>
    <p:sldId id="284" r:id="rId37"/>
    <p:sldId id="291" r:id="rId38"/>
    <p:sldId id="286" r:id="rId39"/>
    <p:sldId id="287" r:id="rId40"/>
    <p:sldId id="288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93314-6F2B-428D-A08F-84C8EB7E18C5}" type="datetimeFigureOut">
              <a:rPr lang="ru-RU" smtClean="0"/>
              <a:t>24.04.2022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8C843B-2E0E-4846-983F-259F1F98EC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172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593ebd0e8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593ebd0e8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593ebd0e82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593ebd0e82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593ebd0e8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g593ebd0e8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5b67e9032d_1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5b67e9032d_1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C843B-2E0E-4846-983F-259F1F98EC32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424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3E2D-4AFD-46C9-836B-7DF13E3E5720}" type="datetimeFigureOut">
              <a:rPr lang="ru-RU" smtClean="0"/>
              <a:t>24.04.2022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7018E-FF36-4D0F-A9DB-18F1A328B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637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3E2D-4AFD-46C9-836B-7DF13E3E5720}" type="datetimeFigureOut">
              <a:rPr lang="ru-RU" smtClean="0"/>
              <a:t>24.04.2022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7018E-FF36-4D0F-A9DB-18F1A328B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864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3E2D-4AFD-46C9-836B-7DF13E3E5720}" type="datetimeFigureOut">
              <a:rPr lang="ru-RU" smtClean="0"/>
              <a:t>24.04.2022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7018E-FF36-4D0F-A9DB-18F1A328B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464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457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622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565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4785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1697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5828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1286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564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3E2D-4AFD-46C9-836B-7DF13E3E5720}" type="datetimeFigureOut">
              <a:rPr lang="ru-RU" smtClean="0"/>
              <a:t>24.04.2022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7018E-FF36-4D0F-A9DB-18F1A328B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138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581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9814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5150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1673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606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8251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3117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0311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0927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  <a:buFont typeface="Arial"/>
              <a:buNone/>
            </a:pP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182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3E2D-4AFD-46C9-836B-7DF13E3E5720}" type="datetimeFigureOut">
              <a:rPr lang="ru-RU" smtClean="0"/>
              <a:t>24.04.2022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7018E-FF36-4D0F-A9DB-18F1A328B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448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5220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9101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8767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383604-ECE6-40E3-9143-5F1E88D0F330}" type="datetimeFigureOut">
              <a:rPr lang="ru-RU">
                <a:solidFill>
                  <a:srgbClr val="000000"/>
                </a:solidFill>
              </a:rPr>
              <a:pPr/>
              <a:t>24.04.2022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098AC-1BE9-41CC-92D1-7194D1255F3B}" type="slidenum">
              <a:rPr lang="ru-RU" smtClean="0">
                <a:solidFill>
                  <a:srgbClr val="595959"/>
                </a:solidFill>
              </a:rPr>
              <a:pPr/>
              <a:t>‹#›</a:t>
            </a:fld>
            <a:endParaRPr lang="ru-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677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3E2D-4AFD-46C9-836B-7DF13E3E5720}" type="datetimeFigureOut">
              <a:rPr lang="ru-RU" smtClean="0"/>
              <a:t>24.04.2022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7018E-FF36-4D0F-A9DB-18F1A328B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440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3E2D-4AFD-46C9-836B-7DF13E3E5720}" type="datetimeFigureOut">
              <a:rPr lang="ru-RU" smtClean="0"/>
              <a:t>24.04.2022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7018E-FF36-4D0F-A9DB-18F1A328B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330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3E2D-4AFD-46C9-836B-7DF13E3E5720}" type="datetimeFigureOut">
              <a:rPr lang="ru-RU" smtClean="0"/>
              <a:t>24.04.2022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7018E-FF36-4D0F-A9DB-18F1A328B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351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3E2D-4AFD-46C9-836B-7DF13E3E5720}" type="datetimeFigureOut">
              <a:rPr lang="ru-RU" smtClean="0"/>
              <a:t>24.04.2022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7018E-FF36-4D0F-A9DB-18F1A328B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969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3E2D-4AFD-46C9-836B-7DF13E3E5720}" type="datetimeFigureOut">
              <a:rPr lang="ru-RU" smtClean="0"/>
              <a:t>24.04.2022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7018E-FF36-4D0F-A9DB-18F1A328B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978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3E2D-4AFD-46C9-836B-7DF13E3E5720}" type="datetimeFigureOut">
              <a:rPr lang="ru-RU" smtClean="0"/>
              <a:t>24.04.2022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7018E-FF36-4D0F-A9DB-18F1A328B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020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63E2D-4AFD-46C9-836B-7DF13E3E5720}" type="datetimeFigureOut">
              <a:rPr lang="ru-RU" smtClean="0"/>
              <a:t>24.04.2022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7018E-FF36-4D0F-A9DB-18F1A328B2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238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" kern="0">
                <a:solidFill>
                  <a:srgbClr val="595959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072879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kern="0">
                <a:solidFill>
                  <a:srgbClr val="595959"/>
                </a:solidFill>
              </a:rPr>
              <a:pPr/>
              <a:t>‹#›</a:t>
            </a:fld>
            <a:endParaRPr kern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4836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rrajivdesaimd.com/2014/08/31/gene-therapy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hanacademy.org/science/biology/biotech-dna-technology/dna-cloning-tutorial/a/overview-dna-clonin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>
            <a:spLocks noGrp="1"/>
          </p:cNvSpPr>
          <p:nvPr>
            <p:ph type="ctrTitle"/>
          </p:nvPr>
        </p:nvSpPr>
        <p:spPr>
          <a:xfrm>
            <a:off x="311700" y="179967"/>
            <a:ext cx="8520600" cy="13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Al-Farabi Kazakh National University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Higher School of Medicine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25"/>
          <p:cNvSpPr txBox="1">
            <a:spLocks noGrp="1"/>
          </p:cNvSpPr>
          <p:nvPr>
            <p:ph type="subTitle" idx="1"/>
          </p:nvPr>
        </p:nvSpPr>
        <p:spPr>
          <a:xfrm>
            <a:off x="311700" y="3066800"/>
            <a:ext cx="8520600" cy="9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30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Molecular biomedicine</a:t>
            </a:r>
            <a:endParaRPr sz="3000" b="1" dirty="0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5114972"/>
            <a:ext cx="5101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Lecturer: PhD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Pinsky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Ilya</a:t>
            </a:r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Vladimirovich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69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5776" y="260648"/>
            <a:ext cx="6408712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2492896"/>
            <a:ext cx="23762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thebumblingbiochemist.com%2F365-days-of-science%2Fbacterial-transformation-heat-shock-chemically-competent-cells%2F&amp;psig=AOvVaw3ihcUvo027ez94CODOK6OI&amp;ust=1640004819258000&amp;source=images&amp;cd=vfe&amp;ved=0CAwQjhxqFwoTCNDEl5r07_QCFQAAAAAdAAAAABAI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74685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21" t="41925" r="35592" b="16838"/>
          <a:stretch/>
        </p:blipFill>
        <p:spPr bwMode="auto">
          <a:xfrm>
            <a:off x="1043608" y="260648"/>
            <a:ext cx="6941103" cy="5370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5517232"/>
            <a:ext cx="74168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journalarrb.com%2Findex.php%2FARRB%2Farticle%2Fdownload%2F26159%2F48993%2F&amp;psig=AOvVaw3ihcUvo027ez94CODOK6OI&amp;ust=1640004819258000&amp;source=images&amp;cd=vfe&amp;ved=2ahUKEwi21NyW9O_0AhXXzSoKHayvCQkQr4kDegUIARCrAQ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7206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80" y="317989"/>
            <a:ext cx="7746692" cy="4767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6148" y="5229200"/>
            <a:ext cx="78547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https://www.google.com/url?sa=i&amp;url=https%3A%2F%2Fwww.brainkart.com%2Farticle%2FMethods-of-Gene-Transfer_38242%2F&amp;psig=AOvVaw0nR5E5coZN-8KTqj9HIGkP&amp;ust=1640004674733000&amp;source=images&amp;cd=vfe&amp;ved=0CAwQjhxqFwoTCLi_l9bz7_QCFQAAAAAdAAAAABAS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72593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51" y="228680"/>
            <a:ext cx="8700437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5661248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https://www.google.com/url?sa=i&amp;url=https%3A%2F%2Fslideplayer.com%2Fslide%2F5673385%2F&amp;psig=AOvVaw2qaK-VjIoIEnuXKaYa5_sR&amp;ust=1640005725303000&amp;source=images&amp;cd=vfe&amp;ved=0CAwQjhxqFwoTCJDr2dH37_QCFQAAAAAdAAAAABAZ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9660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47" t="28454" r="36134" b="41168"/>
          <a:stretch/>
        </p:blipFill>
        <p:spPr bwMode="auto">
          <a:xfrm>
            <a:off x="1331640" y="620689"/>
            <a:ext cx="6566008" cy="3664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4797152"/>
            <a:ext cx="64087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journalarrb.com%2Findex.php%2FARRB%2Farticle%2Fdownload%2F26159%2F48993%2F&amp;psig=AOvVaw3ihcUvo027ez94CODOK6OI&amp;ust=1640004819258000&amp;source=images&amp;cd=vfe&amp;ved=2ahUKEwi21NyW9O_0AhXXzSoKHayvCQkQr4kDegUIARCrAQ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9859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8144228" cy="458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5135166"/>
            <a:ext cx="80002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https://www.google.com/url?sa=i&amp;url=https%3A%2F%2Fwww.polyplus-transfection.com%2Fabout-us%2Fwhat-is-transfection%2F&amp;psig=AOvVaw2qaK-VjIoIEnuXKaYa5_sR&amp;ust=1640005725303000&amp;source=images&amp;cd=vfe&amp;ved=0CAwQjhxqFwoTCJDr2dH37_QCFQAAAAAdAAAAABAf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2748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1151"/>
            <a:ext cx="7920880" cy="5568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5733256"/>
            <a:ext cx="7848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https://www.google.com/url?sa=i&amp;url=https%3A%2F%2Fbyjus.com%2Fbiology%2Frecombinant-dna-technology%2F&amp;psig=AOvVaw33A0aYB_61j_n6yudzHlde&amp;ust=1640004281930000&amp;source=images&amp;cd=vfe&amp;ved=0CAwQjhxqFwoTCJig0Zzy7_QCFQAAAAAdAAAAABAD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99152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6632"/>
            <a:ext cx="6974536" cy="5540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2" y="5668431"/>
            <a:ext cx="74785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https://www.google.com/url?sa=i&amp;url=https%3A%2F%2Fwww.matherhospital.org%2Fweight-loss-matters%2Fwhats-deal-gmos%2F&amp;psig=AOvVaw1y9f6v7Ash9Fy0NZugX5Xt&amp;ust=1640013007417000&amp;source=images&amp;cd=vfe&amp;ved=0CAwQjhxqFwoTCMjG3NmS8PQCFQAAAAAdAAAAABAD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3710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136" y="836712"/>
            <a:ext cx="3819823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7984" y="4581128"/>
            <a:ext cx="442798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https://www.google.com/url?sa=i&amp;url=https%3A%2F%2Fwww.sciencedirect.com%2Ftopics%2Fimmunology-and-microbiology%2Fenterobacteria-phage-lambda&amp;psig=AOvVaw26PA1iUbPGMKC2_-RQc6c9&amp;ust=1640009570185000&amp;source=images&amp;cd=vfe&amp;ved=0CAwQjhxqFwoTCMD_5vKF8PQCFQAAAAAdAAAAABA4</a:t>
            </a:r>
            <a:endParaRPr lang="ru-RU" sz="1400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59" y="188641"/>
            <a:ext cx="4276725" cy="5068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" y="5257562"/>
            <a:ext cx="440283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https://www.google.com/url?sa=i&amp;url=https%3A%2F%2Fwww.web-books.com%2FMoBio%2FFree%2FCh9A4.htm&amp;psig=AOvVaw26PA1iUbPGMKC2_-RQc6c9&amp;ust=1640009570185000&amp;source=images&amp;cd=vfe&amp;ved=0CAwQjhxqFwoTCMD_5vKF8PQCFQAAAAAdAAAAABA9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67664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40556"/>
            <a:ext cx="7018911" cy="5269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5589240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https://www.google.com/url?sa=i&amp;url=https%3A%2F%2Fwww.slideshare.net%2Fag1805x%2Fartificial-vectors&amp;psig=AOvVaw2J8-u6nIGW3cNrVJJQkPR5&amp;ust=1640008987808000&amp;source=images&amp;cd=vfe&amp;ved=0CAwQjhxqFwoTCNDBs-GD8PQCFQAAAAAdAAAAABBP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93806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6"/>
          <p:cNvSpPr txBox="1">
            <a:spLocks noGrp="1"/>
          </p:cNvSpPr>
          <p:nvPr>
            <p:ph type="ctrTitle"/>
          </p:nvPr>
        </p:nvSpPr>
        <p:spPr>
          <a:xfrm>
            <a:off x="323528" y="116632"/>
            <a:ext cx="85206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" sz="1800" b="1" dirty="0">
                <a:latin typeface="Times New Roman" pitchFamily="18" charset="0"/>
                <a:ea typeface="Cambria"/>
                <a:cs typeface="Times New Roman" pitchFamily="18" charset="0"/>
                <a:sym typeface="Cambria"/>
              </a:rPr>
              <a:t>LEARNING OUTCOMES</a:t>
            </a:r>
            <a:endParaRPr sz="1800" b="1" dirty="0">
              <a:latin typeface="Times New Roman" pitchFamily="18" charset="0"/>
              <a:ea typeface="Cambria"/>
              <a:cs typeface="Times New Roman" pitchFamily="18" charset="0"/>
              <a:sym typeface="Cambri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1800" b="1" dirty="0">
                <a:latin typeface="Times New Roman" pitchFamily="18" charset="0"/>
                <a:ea typeface="Cambria"/>
                <a:cs typeface="Times New Roman" pitchFamily="18" charset="0"/>
                <a:sym typeface="Cambria"/>
              </a:rPr>
              <a:t>As a result of the lesson you will be able to:</a:t>
            </a:r>
            <a:endParaRPr sz="1800" dirty="0">
              <a:latin typeface="Times New Roman" pitchFamily="18" charset="0"/>
              <a:ea typeface="Cambria"/>
              <a:cs typeface="Times New Roman" pitchFamily="18" charset="0"/>
              <a:sym typeface="Cambria"/>
            </a:endParaRPr>
          </a:p>
        </p:txBody>
      </p:sp>
      <p:sp>
        <p:nvSpPr>
          <p:cNvPr id="106" name="Google Shape;106;p26"/>
          <p:cNvSpPr txBox="1">
            <a:spLocks noGrp="1"/>
          </p:cNvSpPr>
          <p:nvPr>
            <p:ph type="subTitle" idx="1"/>
          </p:nvPr>
        </p:nvSpPr>
        <p:spPr>
          <a:xfrm>
            <a:off x="179512" y="620688"/>
            <a:ext cx="8964488" cy="559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Describe recombinant DNA technology.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Discuss about perspectives and dangers of creating the genetically modified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organisms.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Describe the use of genetic engineering in the production of vaccines and drugs.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Explain the principles of CRISPR-Cas9 technology.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Explain what gene therapy is ex vivo and in vivo, analyze the problems and prospects of genomic technologies in medicine.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6. Give definitions of nanotechnology and </a:t>
            </a:r>
            <a:r>
              <a:rPr lang="en-US" sz="1800" b="1" i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bionanotechnology</a:t>
            </a: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7. Describe and provide examples of various </a:t>
            </a:r>
            <a:r>
              <a:rPr lang="en-US" sz="1800" b="1" i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bionanotechnologies</a:t>
            </a: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for targeted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delivery of drugs and gene therapy vectors into the cells of the human body.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8. Analyze </a:t>
            </a:r>
            <a:r>
              <a:rPr lang="en-US" sz="1800" b="1" i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bionanotechnological</a:t>
            </a: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methods for the diagnosis and treatment of cancer: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quantum dots, magnetic and radioactive nanoparticles, etc.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9. Analyze the prospects for the use of </a:t>
            </a:r>
            <a:r>
              <a:rPr lang="en-US" sz="1800" b="1" i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nanorobots</a:t>
            </a: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 biomedicine.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10. Give definitions and explain the difference between the terms "pharmacogenomics", "</a:t>
            </a:r>
            <a:r>
              <a:rPr lang="en-US" sz="1800" b="1" i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pharmacogenetics</a:t>
            </a: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", "personalized medicine".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en-US" sz="18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11. Explain how a hereditary predisposition can affect the individual reactions of the human body to drugs and dietary supplements, give specific examples.</a:t>
            </a:r>
          </a:p>
        </p:txBody>
      </p:sp>
    </p:spTree>
    <p:extLst>
      <p:ext uri="{BB962C8B-B14F-4D97-AF65-F5344CB8AC3E}">
        <p14:creationId xmlns:p14="http://schemas.microsoft.com/office/powerpoint/2010/main" val="8408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856" y="476672"/>
            <a:ext cx="6858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82984" y="5517232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library.uams.edu%2Fassets%2FCOM%2FBioChem%2FMolecularTools%2FMolecularToolsSDL12.html&amp;psig=AOvVaw2J8-u6nIGW3cNrVJJQkPR5&amp;ust=1640008987808000&amp;source=images&amp;cd=vfe&amp;ved=0CAwQjhxqFwoTCNDBs-GD8PQCFQAAAAAdAAAAABAN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3340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Vaccines | Free Full-Text | COVID-19 Vaccine Platforms: Challenges and  Safety Contemplations | HTM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1"/>
            <a:ext cx="7992888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5889848"/>
            <a:ext cx="88569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https://www.google.com/url?sa=i&amp;url=https%3A%2F%2Fwww.mdpi.com%2F2076-393X%2F9%2F10%2F1196%2Fhtm&amp;psig=AOvVaw03g5GN_kF-BuGIS9JSyjBM&amp;ust=1640006032758000&amp;source=images&amp;cd=vfe&amp;ved=0CAwQjhxqFwoTCJC-uN747_QCFQAAAAAdAAAAABBd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59972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2498"/>
            <a:ext cx="8434013" cy="4938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10933" y="5445224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/>
              <a:t>https://www.google.com/url?sa=i&amp;url=https%3A%2F%2Fwww.fda.gov%2Fvaccines-blood-biologics%2Fcellular-gene-therapy-products%2Fwhat-gene-therapy&amp;psig=AOvVaw1Ftk6rMfxpvSCkQAU5GS40&amp;ust=1640109680311000&amp;source=images&amp;cd=vfe&amp;ved=2ahUKEwifua_o-vL0AhXP_CoKHR2qA3wQr4kDegUIARDKAQ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3757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19835"/>
            <a:ext cx="8128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58052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CRISPR-Cas9 : Introduction and discovery</a:t>
            </a:r>
          </a:p>
          <a:p>
            <a:r>
              <a:rPr lang="en-US" dirty="0">
                <a:solidFill>
                  <a:srgbClr val="000000"/>
                </a:solidFill>
              </a:rPr>
              <a:t>youtube.com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12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6056" y="-24016"/>
            <a:ext cx="3510742" cy="6947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2992" y="52292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https://www.google.com/url?sa=i&amp;url=https%3A%2F%2Fwww.yourgenome.org%2Ffacts%2Fwhat-is-crispr-cas9&amp;psig=AOvVaw0htv8U8KM1c-1LzKt6PlGE&amp;ust=1640007643005000&amp;source=images&amp;cd=vfe&amp;ved=0CAwQjhxqFwoTCJCHx9v-7_QCFQAAAAAdAAAAABBw</a:t>
            </a:r>
            <a:endParaRPr lang="ru-RU" sz="1400" dirty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88640"/>
            <a:ext cx="3954016" cy="3437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1840" y="362582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https://www.google.com/url?sa=i&amp;url=https%3A%2F%2Fwww.labiotech.eu%2Fin-depth%2Fcrispr-cas9-review-gene-editing-tool%2F&amp;psig=AOvVaw0htv8U8KM1c-1LzKt6PlGE&amp;ust=1640007643005000&amp;source=images&amp;cd=vfe&amp;ved=2ahUKEwjexJjZ_u_0AhWlmIsKHSdrClAQr4kDegUIARDJAQ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6649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6632"/>
            <a:ext cx="5372100" cy="568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5803057"/>
            <a:ext cx="84249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https://www.google.com/url?sa=i&amp;url=https%3A%2F%2Fwww.cell.com%2Ftrends%2Fmolecular-medicine%2Ffulltext%2FS1471-4914(19)30184-4&amp;psig=AOvVaw0htv8U8KM1c-1LzKt6PlGE&amp;ust=1640007643005000&amp;source=images&amp;cd=vfe&amp;ved=0CAwQjhxqGAoTCJCHx9v-7_QCFQAAAAAdAAAAABCMAQ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81586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35" y="156939"/>
            <a:ext cx="8096250" cy="564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68450" y="5805264"/>
            <a:ext cx="82520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researchgate.net%2Ffigure%2FBiomedical-Nanotechnology-Applications-Nano-scale-Imaging-Cancer-Nanomedicine_fig2_326740357&amp;psig=AOvVaw2M8Hr7vKObutZznK4p1WMY&amp;ust=1640008694609000&amp;source=images&amp;cd=vfe&amp;ved=0CAwQjhxqFwoTCLir-dCC8PQCFQAAAAAdAAAAABAD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61589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15" y="620688"/>
            <a:ext cx="8096250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5301208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researchgate.net%2Ffigure%2FDifferent-types-of-nanoparticles-commonly-used-for-biomedical-applications-and-which_fig2_269182214&amp;psig=AOvVaw2x-e49Q5FJZrlkEMGyXShv&amp;ust=1640009953189000&amp;source=images&amp;cd=vfe&amp;ved=0CAwQjhxqFwoTCNCIwa2H8PQCFQAAAAAdAAAAABAS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8177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148" y="120269"/>
            <a:ext cx="7281268" cy="5484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5916181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https://www.google.com/url?sa=i&amp;url=https%3A%2F%2Fwww.eurekaselect.com%2F165536%2Farticle&amp;psig=AOvVaw291R9wjorEaYDcgn5AguoG&amp;ust=1640012144900000&amp;source=images&amp;cd=vfe&amp;ved=0CAwQjhxqFwoTCMjI972P8PQCFQAAAAAdAAAAABB4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97101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7704856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5047729"/>
            <a:ext cx="7848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https://www.google.com/url?sa=i&amp;url=https%3A%2F%2Fpubs.rsc.org%2Fen%2Fcontent%2Farticlelanding%2F2018%2Fnr%2Fc8nr02796j&amp;psig=AOvVaw291R9wjorEaYDcgn5AguoG&amp;ust=1640012144900000&amp;source=images&amp;cd=vfe&amp;ved=0CAwQjhxqGAoTCMjI972P8PQCFQAAAAAdAAAAABCwAQ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01087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7"/>
          <p:cNvSpPr txBox="1">
            <a:spLocks noGrp="1"/>
          </p:cNvSpPr>
          <p:nvPr>
            <p:ph type="ctrTitle"/>
          </p:nvPr>
        </p:nvSpPr>
        <p:spPr>
          <a:xfrm>
            <a:off x="311700" y="486867"/>
            <a:ext cx="8520600" cy="13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800" b="1" dirty="0" smtClean="0">
                <a:latin typeface="Cambria"/>
                <a:ea typeface="Cambria"/>
                <a:cs typeface="Cambria"/>
                <a:sym typeface="Cambria"/>
              </a:rPr>
              <a:t>Literature</a:t>
            </a:r>
            <a:r>
              <a:rPr lang="en-US" sz="2800" b="1" dirty="0" smtClean="0">
                <a:latin typeface="Cambria"/>
                <a:ea typeface="Cambria"/>
                <a:cs typeface="Cambria"/>
                <a:sym typeface="Cambria"/>
              </a:rPr>
              <a:t>:</a:t>
            </a:r>
            <a:endParaRPr b="1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2" name="Google Shape;112;p27"/>
          <p:cNvSpPr txBox="1">
            <a:spLocks noGrp="1"/>
          </p:cNvSpPr>
          <p:nvPr>
            <p:ph type="subTitle" idx="1"/>
          </p:nvPr>
        </p:nvSpPr>
        <p:spPr>
          <a:xfrm>
            <a:off x="311700" y="1923833"/>
            <a:ext cx="8176500" cy="4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just">
              <a:spcBef>
                <a:spcPts val="0"/>
              </a:spcBef>
              <a:buAutoNum type="arabicPeriod"/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Weaver, pp. 759-762</a:t>
            </a:r>
            <a:r>
              <a:rPr lang="ru-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lang="en-US" sz="1800" dirty="0" smtClean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just">
              <a:spcBef>
                <a:spcPts val="0"/>
              </a:spcBef>
              <a:buAutoNum type="arabicPeriod"/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Weaver, pp. 765-784.</a:t>
            </a:r>
          </a:p>
          <a:p>
            <a:pPr marL="342900" lvl="0" indent="-342900" algn="just">
              <a:spcBef>
                <a:spcPts val="0"/>
              </a:spcBef>
              <a:buAutoNum type="arabicPeriod"/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Patrick </a:t>
            </a:r>
            <a:r>
              <a:rPr lang="en-US" sz="1800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Boisseau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Bertrand </a:t>
            </a:r>
            <a:r>
              <a:rPr lang="en-US" sz="1800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Loubaton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US" sz="1800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Nanomedicine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Nanotechnology in medicine // </a:t>
            </a:r>
            <a:r>
              <a:rPr lang="en-US" sz="1800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Comptes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rendus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hebdomadaires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des séances de </a:t>
            </a:r>
            <a:r>
              <a:rPr lang="en-US" sz="1800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l’Académie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des sciences, Elsevier, 2011. ffhal-00598930</a:t>
            </a:r>
          </a:p>
          <a:p>
            <a:pPr lvl="0" algn="just">
              <a:spcBef>
                <a:spcPts val="0"/>
              </a:spcBef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https://drrajivdesaimd.com/2014/08/31/gene-therapy/</a:t>
            </a: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lvl="0" algn="l">
              <a:spcBef>
                <a:spcPts val="0"/>
              </a:spcBef>
            </a:pPr>
            <a:r>
              <a:rPr lang="en-US" sz="18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marL="45720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5071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9967"/>
            <a:ext cx="6840760" cy="5253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5419382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thenanoshield.com%2Fbiomedical-nanotechnology-market-2020-exclusive-demand-with-product-type-application-and-competitive-landscape-advanced-diamond-technologies-inc-us-advanced-nano-products-co%2F&amp;psig=AOvVaw2M8Hr7vKObutZznK4p1WMY&amp;ust=1640008694609000&amp;source=images&amp;cd=vfe&amp;ved=2ahUKEwiRrNHOgvD0AhWIp4sKHY_dAn8Qr4kDegUIARC_AQ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0419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Atomic force microscopy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48680"/>
            <a:ext cx="6336704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29960" y="603355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Atomic force microscopy - Wikipedia</a:t>
            </a:r>
          </a:p>
          <a:p>
            <a:r>
              <a:rPr lang="en-US" dirty="0">
                <a:solidFill>
                  <a:srgbClr val="000000"/>
                </a:solidFill>
              </a:rPr>
              <a:t>en.wikipedia.org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77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32656"/>
            <a:ext cx="38100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16832"/>
            <a:ext cx="4143375" cy="279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1000" y="6021288"/>
            <a:ext cx="325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Atomic Force Microscope</a:t>
            </a:r>
          </a:p>
          <a:p>
            <a:r>
              <a:rPr lang="en-US" dirty="0">
                <a:solidFill>
                  <a:srgbClr val="000000"/>
                </a:solidFill>
              </a:rPr>
              <a:t>iitk.ac.in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64088" y="5229200"/>
            <a:ext cx="33843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000000"/>
                </a:solidFill>
              </a:rPr>
              <a:t>Three-dimensional atomic-force image of the surface</a:t>
            </a:r>
          </a:p>
          <a:p>
            <a:pPr algn="just"/>
            <a:r>
              <a:rPr lang="en-US" dirty="0">
                <a:solidFill>
                  <a:srgbClr val="000000"/>
                </a:solidFill>
              </a:rPr>
              <a:t>researchgate.net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16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scanning electron microscope | Definition, Images, Uses, Advantages, &amp;  Facts | Britannic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8640"/>
            <a:ext cx="6588224" cy="658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28650"/>
            <a:ext cx="2447925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57118" y="2708920"/>
            <a:ext cx="30780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Scanning electron microscope - Wikipedia</a:t>
            </a:r>
          </a:p>
          <a:p>
            <a:r>
              <a:rPr lang="en-US" dirty="0">
                <a:solidFill>
                  <a:srgbClr val="000000"/>
                </a:solidFill>
              </a:rPr>
              <a:t>en.wikipedia.org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0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19551"/>
            <a:ext cx="6264696" cy="4925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5877272"/>
            <a:ext cx="3456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Scanning tunneling microscope </a:t>
            </a:r>
          </a:p>
          <a:p>
            <a:r>
              <a:rPr lang="en-US" dirty="0">
                <a:solidFill>
                  <a:srgbClr val="000000"/>
                </a:solidFill>
              </a:rPr>
              <a:t>testandmeasurementtips.com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976004"/>
            <a:ext cx="3048000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504384" y="3645024"/>
            <a:ext cx="2555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Tunneling electron microscopy images</a:t>
            </a:r>
          </a:p>
          <a:p>
            <a:r>
              <a:rPr lang="en-US" dirty="0">
                <a:solidFill>
                  <a:srgbClr val="000000"/>
                </a:solidFill>
              </a:rPr>
              <a:t>researchgate.net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39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6672"/>
            <a:ext cx="76200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6021288"/>
            <a:ext cx="3168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Tissue engineering - Wikipedia</a:t>
            </a:r>
          </a:p>
          <a:p>
            <a:r>
              <a:rPr lang="en-US" dirty="0">
                <a:solidFill>
                  <a:prstClr val="black"/>
                </a:solidFill>
              </a:rPr>
              <a:t>en.wikipedia.org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39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43" y="450408"/>
            <a:ext cx="8613914" cy="4706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8384" y="5242830"/>
            <a:ext cx="841141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https://www.google.com/url?sa=i&amp;url=https%3A%2F%2Fwww.eulac-permed.eu%2Findex.php%2Fwhat-is-personalised-medicine%2F&amp;psig=AOvVaw2YmZVboHSPR-HsjGnJObxM&amp;ust=1640011217333000&amp;source=images&amp;cd=vfe&amp;ved=0CAwQjhxqFwoTCNCG5oSM8PQCFQAAAAAdAAAAABAD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0565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477200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9808" y="5713627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https://www.google.com/url?sa=i&amp;url=https%3A%2F%2Fslideplayer.com%2Fslide%2F12231186%2F&amp;psig=AOvVaw2UXlowR0tXyMknRY7xluw9&amp;ust=1640010794651000&amp;source=images&amp;cd=vfe&amp;ved=0CAwQjhxqFwoTCMjP_ruK8PQCFQAAAAAdAAAAABAS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4144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44716" y="5589240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https://www.google.com/url?sa=i&amp;url=https%3A%2F%2Fslideplayer.com%2Fslide%2F7234180%2F&amp;psig=AOvVaw2UXlowR0tXyMknRY7xluw9&amp;ust=1640010794651000&amp;source=images&amp;cd=vfe&amp;ved=0CAwQjhxqFwoTCMjP_ruK8PQCFQAAAAAdAAAAABAn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28040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6" y="99299"/>
            <a:ext cx="9036496" cy="5765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5870883"/>
            <a:ext cx="90730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/>
              <a:t>https://www.google.com/url?sa=i&amp;url=https%3A%2F%2Fwww.slideserve.com%2Fkasie%2Fproject-coordinator-prof-acad-nasu-anna-elskaya-16-may-201-2-kyiv-ukraine-powerpoint-ppt-presentation&amp;psig=AOvVaw3bVU9czZd2e_TvfgPt72Mh&amp;ust=1640011538599000&amp;source=images&amp;cd=vfe&amp;ved=0CAwQjhxqFwoTCNjIwN6N8PQCFQAAAAAdAAAAABAP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48570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332656"/>
            <a:ext cx="8712968" cy="4901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5516" y="5517232"/>
            <a:ext cx="88106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https://www.google.com/url?sa=i&amp;url=https%3A%2F%2Fslideplayer.com%2Fslide%2F14502662%2F&amp;psig=AOvVaw1JuQIo5r7vfWtNWiGa6Z-V&amp;ust=1640011893548000&amp;source=images&amp;cd=vfe&amp;ved=2ahUKEwjGjYHEjvD0AhWHtyoKHQKZCHAQr4kDegUIARCsAQ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17831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1"/>
          <p:cNvSpPr txBox="1">
            <a:spLocks noGrp="1"/>
          </p:cNvSpPr>
          <p:nvPr>
            <p:ph type="title"/>
          </p:nvPr>
        </p:nvSpPr>
        <p:spPr>
          <a:xfrm>
            <a:off x="311701" y="150873"/>
            <a:ext cx="8520600" cy="3873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b="1" dirty="0" smtClean="0">
                <a:solidFill>
                  <a:srgbClr val="21242C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Recombinant DNA technology (</a:t>
            </a:r>
            <a:r>
              <a:rPr lang="ru" sz="2400" b="1" dirty="0" smtClean="0">
                <a:solidFill>
                  <a:srgbClr val="21242C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DNA cloning</a:t>
            </a:r>
            <a:r>
              <a:rPr lang="en-US" sz="2400" b="1" dirty="0" smtClean="0">
                <a:solidFill>
                  <a:srgbClr val="21242C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ru" sz="2400" b="1" dirty="0" smtClean="0">
                <a:solidFill>
                  <a:srgbClr val="21242C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lang="ru" sz="2400" dirty="0" smtClean="0">
                <a:solidFill>
                  <a:srgbClr val="21242C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4" name="Google Shape;134;p31"/>
          <p:cNvSpPr txBox="1">
            <a:spLocks noGrp="1"/>
          </p:cNvSpPr>
          <p:nvPr>
            <p:ph type="body" idx="1"/>
          </p:nvPr>
        </p:nvSpPr>
        <p:spPr>
          <a:xfrm>
            <a:off x="311700" y="2562067"/>
            <a:ext cx="8583900" cy="31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1242C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In </a:t>
            </a:r>
            <a:r>
              <a:rPr lang="ru" u="sng">
                <a:solidFill>
                  <a:schemeClr val="hlink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DNA cloning</a:t>
            </a:r>
            <a:r>
              <a:rPr lang="ru">
                <a:solidFill>
                  <a:srgbClr val="21242C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, researchers “clone” – make many copies of – a DNA fragment of interest, such as a gene. </a:t>
            </a:r>
            <a:endParaRPr>
              <a:solidFill>
                <a:srgbClr val="21242C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1242C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In many cases, DNA cloning involves inserting a target gene into a circular DNA molecule called a plasmid. </a:t>
            </a:r>
            <a:endParaRPr>
              <a:solidFill>
                <a:srgbClr val="21242C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>
                <a:solidFill>
                  <a:srgbClr val="21242C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The plasmid can be replicated in bacteria, making many copies of the gene of interest. </a:t>
            </a:r>
            <a:endParaRPr>
              <a:solidFill>
                <a:srgbClr val="21242C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>
                <a:solidFill>
                  <a:srgbClr val="21242C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In some cases, the gene is also expressed in the bacteria, making a protein (such as the insulin used by diabetics).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5" name="Google Shape;135;p31"/>
          <p:cNvPicPr preferRelativeResize="0"/>
          <p:nvPr/>
        </p:nvPicPr>
        <p:blipFill rotWithShape="1">
          <a:blip r:embed="rId4">
            <a:alphaModFix/>
          </a:blip>
          <a:srcRect l="26127" t="27309" r="24998" b="33548"/>
          <a:stretch/>
        </p:blipFill>
        <p:spPr>
          <a:xfrm>
            <a:off x="5076055" y="836712"/>
            <a:ext cx="3756245" cy="1816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984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79912" y="199166"/>
            <a:ext cx="4824536" cy="6623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4293096"/>
            <a:ext cx="41044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https://www.google.com/url?sa=i&amp;url=https%3A%2F%2Fwww.yourgenome.org%2Ffacts%2Fwhat-is-genetic-engineering&amp;psig=AOvVaw13DoQ_oVXhYjFN6PxQM3sc&amp;ust=1640007231614000&amp;source=images&amp;cd=vfe&amp;ved=0CAwQjhxqFwoTCNCo-Zn97_QCFQAAAAAdAAAAABAD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52726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1640" y="17160"/>
            <a:ext cx="5688632" cy="6687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586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73" t="38488" r="38376" b="28797"/>
          <a:stretch/>
        </p:blipFill>
        <p:spPr bwMode="auto">
          <a:xfrm>
            <a:off x="1043608" y="281238"/>
            <a:ext cx="6984776" cy="5130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5288340"/>
            <a:ext cx="7200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https://www.google.com/url?sa=i&amp;url=https%3A%2F%2Fwww.journalarrb.com%2Findex.php%2FARRB%2Farticle%2Fdownload%2F26159%2F48993%2F&amp;psig=AOvVaw3ihcUvo027ez94CODOK6OI&amp;ust=1640004819258000&amp;source=images&amp;cd=vfe&amp;ved=2ahUKEwi21NyW9O_0AhXXzSoKHayvCQkQr4kDegUIARCrAQ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0881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496</Words>
  <Application>Microsoft Office PowerPoint</Application>
  <PresentationFormat>Экран (4:3)</PresentationFormat>
  <Paragraphs>77</Paragraphs>
  <Slides>38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38</vt:i4>
      </vt:variant>
    </vt:vector>
  </HeadingPairs>
  <TitlesOfParts>
    <vt:vector size="41" baseType="lpstr">
      <vt:lpstr>Тема Office</vt:lpstr>
      <vt:lpstr>Simple Light</vt:lpstr>
      <vt:lpstr>1_Simple Light</vt:lpstr>
      <vt:lpstr>Al-Farabi Kazakh National University Higher School of Medicine</vt:lpstr>
      <vt:lpstr>LEARNING OUTCOMES As a result of the lesson you will be able to:</vt:lpstr>
      <vt:lpstr>Literature:</vt:lpstr>
      <vt:lpstr>Презентация PowerPoint</vt:lpstr>
      <vt:lpstr>Презентация PowerPoint</vt:lpstr>
      <vt:lpstr>Recombinant DNA technology (DNA cloning).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Al-Farabi Kazakh National University Higher School of Medicine</dc:title>
  <dc:creator>User</dc:creator>
  <cp:lastModifiedBy>User</cp:lastModifiedBy>
  <cp:revision>44</cp:revision>
  <dcterms:created xsi:type="dcterms:W3CDTF">2021-12-19T12:25:12Z</dcterms:created>
  <dcterms:modified xsi:type="dcterms:W3CDTF">2022-04-23T20:07:29Z</dcterms:modified>
</cp:coreProperties>
</file>